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4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86" r:id="rId3"/>
    <p:sldId id="257" r:id="rId4"/>
    <p:sldId id="258" r:id="rId5"/>
    <p:sldId id="279" r:id="rId6"/>
    <p:sldId id="280" r:id="rId7"/>
    <p:sldId id="281" r:id="rId8"/>
    <p:sldId id="284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6"/>
            <p14:sldId id="257"/>
            <p14:sldId id="258"/>
            <p14:sldId id="279"/>
            <p14:sldId id="280"/>
            <p14:sldId id="281"/>
            <p14:sldId id="28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C4E"/>
    <a:srgbClr val="CBE6F9"/>
    <a:srgbClr val="00A7E3"/>
    <a:srgbClr val="ED6F9C"/>
    <a:srgbClr val="A27DB6"/>
    <a:srgbClr val="5F95CF"/>
    <a:srgbClr val="FCC13F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8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54:38.95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6.86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9:24.00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53:40.41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54:38.95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2.0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685.05">714 0,'-229'269,"-183"191,355-405,55-52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8:56.86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29:24.00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03T20:53:40.41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63,'71'89,"241"174,-192-100,-77-91,-8-32,-29-36</inkml:trace>
  <inkml:trace contextRef="#ctx0" brushRef="#br0" timeOffset="1">714 0,'-229'269,"-183"191,355-405,55-52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344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3034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5423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835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4224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836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746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582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6967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3415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9589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429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999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942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4146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22472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7227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64456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45239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8918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630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48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23557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1247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26853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3403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17877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8443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07103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25427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519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354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49512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98459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4556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635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3371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37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919226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customXml" Target="../ink/ink5.xml"/><Relationship Id="rId5" Type="http://schemas.openxmlformats.org/officeDocument/2006/relationships/customXml" Target="../ink/ink1.xml"/><Relationship Id="rId10" Type="http://schemas.openxmlformats.org/officeDocument/2006/relationships/customXml" Target="../ink/ink4.xml"/><Relationship Id="rId4" Type="http://schemas.openxmlformats.org/officeDocument/2006/relationships/image" Target="../media/image17.png"/><Relationship Id="rId9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7.xml"/><Relationship Id="rId5" Type="http://schemas.openxmlformats.org/officeDocument/2006/relationships/image" Target="../media/image6.png"/><Relationship Id="rId10" Type="http://schemas.openxmlformats.org/officeDocument/2006/relationships/customXml" Target="../ink/ink10.xml"/><Relationship Id="rId4" Type="http://schemas.openxmlformats.org/officeDocument/2006/relationships/customXml" Target="../ink/ink6.xml"/><Relationship Id="rId9" Type="http://schemas.openxmlformats.org/officeDocument/2006/relationships/customXml" Target="../ink/ink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843736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a good idea to compare and contrast the past simple and continuous to understand them better.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simple and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past simple and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Pronouncing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regular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past simple verbs in the positive.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9F545001-8E3B-4B3C-8E8D-DF3FAF70991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continuous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19" y="1278347"/>
            <a:ext cx="1224685" cy="1224685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355607" y="1231099"/>
            <a:ext cx="9115235" cy="1107971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parents were living in Australia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I was born.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They left England in 2005 and my dad started work as a doctor in 2006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It was raining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and cold the day I arrived into the world.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mum was driving home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suddenly she had to go to the hospital!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moved to the USA when I was eight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but I went to the beach every day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as a child in Australia.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10577789" y="132500"/>
            <a:ext cx="1614211" cy="1914058"/>
          </a:xfrm>
          <a:prstGeom prst="wedgeRoundRectCallout">
            <a:avLst>
              <a:gd name="adj1" fmla="val -58778"/>
              <a:gd name="adj2" fmla="val -2957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 and match the sentences in bold to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uses.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57" y="117827"/>
            <a:ext cx="1105785" cy="1105785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23939"/>
              </p:ext>
            </p:extLst>
          </p:nvPr>
        </p:nvGraphicFramePr>
        <p:xfrm>
          <a:off x="308218" y="2379489"/>
          <a:ext cx="11776839" cy="25603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62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807">
                  <a:extLst>
                    <a:ext uri="{9D8B030D-6E8A-4147-A177-3AD203B41FA5}">
                      <a16:colId xmlns:a16="http://schemas.microsoft.com/office/drawing/2014/main" val="3863471021"/>
                    </a:ext>
                  </a:extLst>
                </a:gridCol>
                <a:gridCol w="1962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806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1962806">
                  <a:extLst>
                    <a:ext uri="{9D8B030D-6E8A-4147-A177-3AD203B41FA5}">
                      <a16:colId xmlns:a16="http://schemas.microsoft.com/office/drawing/2014/main" val="1323283895"/>
                    </a:ext>
                  </a:extLst>
                </a:gridCol>
                <a:gridCol w="1962806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14487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0618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 action that started and finished in the past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completed action after another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habit or regular past event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action in progress when another action occurred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set the scene to a story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an action in the past that is interrupted (usually by the past simple)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6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6235128" y="4004327"/>
            <a:ext cx="17703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parents were living in Australia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born).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9B9EBE-8D9A-4102-8143-E28329173DFE}"/>
              </a:ext>
            </a:extLst>
          </p:cNvPr>
          <p:cNvSpPr/>
          <p:nvPr/>
        </p:nvSpPr>
        <p:spPr>
          <a:xfrm>
            <a:off x="2287052" y="3985133"/>
            <a:ext cx="20665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They left England in 2005 and my dad started work as a doctor in 2006.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7F1C473-3FEA-42D5-B41D-3C1DB2AEDE5E}"/>
              </a:ext>
            </a:extLst>
          </p:cNvPr>
          <p:cNvSpPr/>
          <p:nvPr/>
        </p:nvSpPr>
        <p:spPr>
          <a:xfrm>
            <a:off x="8131875" y="4004327"/>
            <a:ext cx="19467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It was raining…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10153298" y="4004327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mum was driving home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she had to go to the hospital).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7BFF1C5-6F3A-48AC-B5B5-6EDE644741CE}"/>
              </a:ext>
            </a:extLst>
          </p:cNvPr>
          <p:cNvSpPr/>
          <p:nvPr/>
        </p:nvSpPr>
        <p:spPr>
          <a:xfrm>
            <a:off x="308218" y="3993545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 moved to the USA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eight).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A04546-2512-41B3-8A9A-C69D3BF0F2D2}"/>
              </a:ext>
            </a:extLst>
          </p:cNvPr>
          <p:cNvSpPr/>
          <p:nvPr/>
        </p:nvSpPr>
        <p:spPr>
          <a:xfrm>
            <a:off x="4216409" y="3989655"/>
            <a:ext cx="1946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went to the beach every day…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16" name="Group 3">
            <a:extLst>
              <a:ext uri="{FF2B5EF4-FFF2-40B4-BE49-F238E27FC236}">
                <a16:creationId xmlns:a16="http://schemas.microsoft.com/office/drawing/2014/main" id="{48F4EE97-F006-41EB-BB44-02D03A96207F}"/>
              </a:ext>
            </a:extLst>
          </p:cNvPr>
          <p:cNvGrpSpPr/>
          <p:nvPr/>
        </p:nvGrpSpPr>
        <p:grpSpPr>
          <a:xfrm>
            <a:off x="394990" y="5139857"/>
            <a:ext cx="9264912" cy="889961"/>
            <a:chOff x="464550" y="4978212"/>
            <a:chExt cx="9157381" cy="624930"/>
          </a:xfrm>
        </p:grpSpPr>
        <p:cxnSp>
          <p:nvCxnSpPr>
            <p:cNvPr id="17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9157381" cy="12558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67">
              <a:extLst>
                <a:ext uri="{FF2B5EF4-FFF2-40B4-BE49-F238E27FC236}">
                  <a16:creationId xmlns:a16="http://schemas.microsoft.com/office/drawing/2014/main" id="{39C97AA3-4D15-4974-B08F-435E9817A095}"/>
                </a:ext>
              </a:extLst>
            </p:cNvPr>
            <p:cNvCxnSpPr>
              <a:cxnSpLocks/>
            </p:cNvCxnSpPr>
            <p:nvPr/>
          </p:nvCxnSpPr>
          <p:spPr>
            <a:xfrm>
              <a:off x="933005" y="4978212"/>
              <a:ext cx="81411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72">
              <a:extLst>
                <a:ext uri="{FF2B5EF4-FFF2-40B4-BE49-F238E27FC236}">
                  <a16:creationId xmlns:a16="http://schemas.microsoft.com/office/drawing/2014/main" id="{094915DC-6A91-4087-908C-3E9D7B649574}"/>
                </a:ext>
              </a:extLst>
            </p:cNvPr>
            <p:cNvCxnSpPr>
              <a:cxnSpLocks/>
            </p:cNvCxnSpPr>
            <p:nvPr/>
          </p:nvCxnSpPr>
          <p:spPr>
            <a:xfrm>
              <a:off x="3327062" y="5593567"/>
              <a:ext cx="1558061" cy="95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59">
            <a:extLst>
              <a:ext uri="{FF2B5EF4-FFF2-40B4-BE49-F238E27FC236}">
                <a16:creationId xmlns:a16="http://schemas.microsoft.com/office/drawing/2014/main" id="{33570039-9877-4A8F-BDE1-023E8FF150C4}"/>
              </a:ext>
            </a:extLst>
          </p:cNvPr>
          <p:cNvCxnSpPr>
            <a:cxnSpLocks/>
          </p:cNvCxnSpPr>
          <p:nvPr/>
        </p:nvCxnSpPr>
        <p:spPr>
          <a:xfrm flipV="1">
            <a:off x="5544816" y="5643384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59">
            <a:extLst>
              <a:ext uri="{FF2B5EF4-FFF2-40B4-BE49-F238E27FC236}">
                <a16:creationId xmlns:a16="http://schemas.microsoft.com/office/drawing/2014/main" id="{81A0A01C-C4F2-4C9A-AF6D-5F46FBFCF834}"/>
              </a:ext>
            </a:extLst>
          </p:cNvPr>
          <p:cNvCxnSpPr>
            <a:cxnSpLocks/>
          </p:cNvCxnSpPr>
          <p:nvPr/>
        </p:nvCxnSpPr>
        <p:spPr>
          <a:xfrm flipV="1">
            <a:off x="5866029" y="5668450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59">
            <a:extLst>
              <a:ext uri="{FF2B5EF4-FFF2-40B4-BE49-F238E27FC236}">
                <a16:creationId xmlns:a16="http://schemas.microsoft.com/office/drawing/2014/main" id="{9EEFDAA1-E167-46B0-B4D4-4E1E35C86812}"/>
              </a:ext>
            </a:extLst>
          </p:cNvPr>
          <p:cNvCxnSpPr>
            <a:cxnSpLocks/>
          </p:cNvCxnSpPr>
          <p:nvPr/>
        </p:nvCxnSpPr>
        <p:spPr>
          <a:xfrm flipV="1">
            <a:off x="5708940" y="5661897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59">
            <a:extLst>
              <a:ext uri="{FF2B5EF4-FFF2-40B4-BE49-F238E27FC236}">
                <a16:creationId xmlns:a16="http://schemas.microsoft.com/office/drawing/2014/main" id="{DE7AE923-CE14-4B1E-886A-99B35CF3A5B7}"/>
              </a:ext>
            </a:extLst>
          </p:cNvPr>
          <p:cNvCxnSpPr>
            <a:cxnSpLocks/>
          </p:cNvCxnSpPr>
          <p:nvPr/>
        </p:nvCxnSpPr>
        <p:spPr>
          <a:xfrm flipV="1">
            <a:off x="5312698" y="5650418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59">
            <a:extLst>
              <a:ext uri="{FF2B5EF4-FFF2-40B4-BE49-F238E27FC236}">
                <a16:creationId xmlns:a16="http://schemas.microsoft.com/office/drawing/2014/main" id="{7A661721-5810-45A7-A58E-64673AE04D21}"/>
              </a:ext>
            </a:extLst>
          </p:cNvPr>
          <p:cNvCxnSpPr>
            <a:cxnSpLocks/>
          </p:cNvCxnSpPr>
          <p:nvPr/>
        </p:nvCxnSpPr>
        <p:spPr>
          <a:xfrm flipV="1">
            <a:off x="6060873" y="566214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Entrada de lápiz 11">
                <a:extLst>
                  <a:ext uri="{FF2B5EF4-FFF2-40B4-BE49-F238E27FC236}">
                    <a16:creationId xmlns:a16="http://schemas.microsoft.com/office/drawing/2014/main" id="{FF72E246-E96D-4387-84FB-BBB35AE7CA80}"/>
                  </a:ext>
                </a:extLst>
              </p14:cNvPr>
              <p14:cNvContentPartPr/>
              <p14:nvPr/>
            </p14:nvContentPartPr>
            <p14:xfrm>
              <a:off x="1738848" y="5686601"/>
              <a:ext cx="257040" cy="283680"/>
            </p14:xfrm>
          </p:contentPart>
        </mc:Choice>
        <mc:Fallback xmlns="">
          <p:pic>
            <p:nvPicPr>
              <p:cNvPr id="12" name="Entrada de lápiz 11">
                <a:extLst>
                  <a:ext uri="{FF2B5EF4-FFF2-40B4-BE49-F238E27FC236}">
                    <a16:creationId xmlns:a16="http://schemas.microsoft.com/office/drawing/2014/main" id="{FF72E246-E96D-4387-84FB-BBB35AE7CA8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29861" y="5677601"/>
                <a:ext cx="274655" cy="30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26E73EDE-ED77-4428-88A0-ED3A5A54F9FA}"/>
                  </a:ext>
                </a:extLst>
              </p14:cNvPr>
              <p14:cNvContentPartPr/>
              <p14:nvPr/>
            </p14:nvContentPartPr>
            <p14:xfrm>
              <a:off x="632437" y="6034708"/>
              <a:ext cx="360" cy="360"/>
            </p14:xfrm>
          </p:contentPart>
        </mc:Choice>
        <mc:Fallback xmlns=""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26E73EDE-ED77-4428-88A0-ED3A5A54F9F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437" y="602606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2" name="Entrada de lápiz 41">
                <a:extLst>
                  <a:ext uri="{FF2B5EF4-FFF2-40B4-BE49-F238E27FC236}">
                    <a16:creationId xmlns:a16="http://schemas.microsoft.com/office/drawing/2014/main" id="{D34C1878-FCEB-4BD7-9D93-0353B363BCC4}"/>
                  </a:ext>
                </a:extLst>
              </p14:cNvPr>
              <p14:cNvContentPartPr/>
              <p14:nvPr/>
            </p14:nvContentPartPr>
            <p14:xfrm>
              <a:off x="868946" y="5686347"/>
              <a:ext cx="257040" cy="283680"/>
            </p14:xfrm>
          </p:contentPart>
        </mc:Choice>
        <mc:Fallback xmlns="">
          <p:pic>
            <p:nvPicPr>
              <p:cNvPr id="42" name="Entrada de lápiz 41">
                <a:extLst>
                  <a:ext uri="{FF2B5EF4-FFF2-40B4-BE49-F238E27FC236}">
                    <a16:creationId xmlns:a16="http://schemas.microsoft.com/office/drawing/2014/main" id="{D34C1878-FCEB-4BD7-9D93-0353B363BCC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9959" y="5677347"/>
                <a:ext cx="274655" cy="301320"/>
              </a:xfrm>
              <a:prstGeom prst="rect">
                <a:avLst/>
              </a:prstGeom>
            </p:spPr>
          </p:pic>
        </mc:Fallback>
      </mc:AlternateContent>
      <p:cxnSp>
        <p:nvCxnSpPr>
          <p:cNvPr id="48" name="Straight Connector 59">
            <a:extLst>
              <a:ext uri="{FF2B5EF4-FFF2-40B4-BE49-F238E27FC236}">
                <a16:creationId xmlns:a16="http://schemas.microsoft.com/office/drawing/2014/main" id="{A6AD9DF5-A38F-4CEF-AFB6-1377B61AD0E2}"/>
              </a:ext>
            </a:extLst>
          </p:cNvPr>
          <p:cNvCxnSpPr>
            <a:cxnSpLocks/>
          </p:cNvCxnSpPr>
          <p:nvPr/>
        </p:nvCxnSpPr>
        <p:spPr>
          <a:xfrm flipV="1">
            <a:off x="6499073" y="566424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59">
            <a:extLst>
              <a:ext uri="{FF2B5EF4-FFF2-40B4-BE49-F238E27FC236}">
                <a16:creationId xmlns:a16="http://schemas.microsoft.com/office/drawing/2014/main" id="{BC946902-6F84-48CF-AFF8-71672FEC5EF6}"/>
              </a:ext>
            </a:extLst>
          </p:cNvPr>
          <p:cNvCxnSpPr>
            <a:cxnSpLocks/>
          </p:cNvCxnSpPr>
          <p:nvPr/>
        </p:nvCxnSpPr>
        <p:spPr>
          <a:xfrm flipV="1">
            <a:off x="6829423" y="5661899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59">
            <a:extLst>
              <a:ext uri="{FF2B5EF4-FFF2-40B4-BE49-F238E27FC236}">
                <a16:creationId xmlns:a16="http://schemas.microsoft.com/office/drawing/2014/main" id="{571BE3F7-9846-4A61-96DD-F2D312EF1D16}"/>
              </a:ext>
            </a:extLst>
          </p:cNvPr>
          <p:cNvCxnSpPr>
            <a:cxnSpLocks/>
          </p:cNvCxnSpPr>
          <p:nvPr/>
        </p:nvCxnSpPr>
        <p:spPr>
          <a:xfrm flipV="1">
            <a:off x="6663197" y="5664483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9">
            <a:extLst>
              <a:ext uri="{FF2B5EF4-FFF2-40B4-BE49-F238E27FC236}">
                <a16:creationId xmlns:a16="http://schemas.microsoft.com/office/drawing/2014/main" id="{FED63CD1-9A2F-44AE-877B-79605E2A8E3E}"/>
              </a:ext>
            </a:extLst>
          </p:cNvPr>
          <p:cNvCxnSpPr>
            <a:cxnSpLocks/>
          </p:cNvCxnSpPr>
          <p:nvPr/>
        </p:nvCxnSpPr>
        <p:spPr>
          <a:xfrm flipV="1">
            <a:off x="6266955" y="5662139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9">
            <a:extLst>
              <a:ext uri="{FF2B5EF4-FFF2-40B4-BE49-F238E27FC236}">
                <a16:creationId xmlns:a16="http://schemas.microsoft.com/office/drawing/2014/main" id="{D63F0C88-F5D0-4505-A109-31E9D0DCBC22}"/>
              </a:ext>
            </a:extLst>
          </p:cNvPr>
          <p:cNvCxnSpPr>
            <a:cxnSpLocks/>
          </p:cNvCxnSpPr>
          <p:nvPr/>
        </p:nvCxnSpPr>
        <p:spPr>
          <a:xfrm flipV="1">
            <a:off x="7015129" y="5664728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9">
            <a:extLst>
              <a:ext uri="{FF2B5EF4-FFF2-40B4-BE49-F238E27FC236}">
                <a16:creationId xmlns:a16="http://schemas.microsoft.com/office/drawing/2014/main" id="{B75ED29A-2EE9-4A4F-8272-FAE5EE075F16}"/>
              </a:ext>
            </a:extLst>
          </p:cNvPr>
          <p:cNvCxnSpPr>
            <a:cxnSpLocks/>
          </p:cNvCxnSpPr>
          <p:nvPr/>
        </p:nvCxnSpPr>
        <p:spPr>
          <a:xfrm flipV="1">
            <a:off x="7439265" y="5661900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9">
            <a:extLst>
              <a:ext uri="{FF2B5EF4-FFF2-40B4-BE49-F238E27FC236}">
                <a16:creationId xmlns:a16="http://schemas.microsoft.com/office/drawing/2014/main" id="{113EB2F5-747E-4B1E-8139-5FDC9D33C75D}"/>
              </a:ext>
            </a:extLst>
          </p:cNvPr>
          <p:cNvCxnSpPr>
            <a:cxnSpLocks/>
          </p:cNvCxnSpPr>
          <p:nvPr/>
        </p:nvCxnSpPr>
        <p:spPr>
          <a:xfrm flipV="1">
            <a:off x="7751341" y="566869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9">
            <a:extLst>
              <a:ext uri="{FF2B5EF4-FFF2-40B4-BE49-F238E27FC236}">
                <a16:creationId xmlns:a16="http://schemas.microsoft.com/office/drawing/2014/main" id="{732A4D03-66B1-44A0-8BB6-F32CCF0793AD}"/>
              </a:ext>
            </a:extLst>
          </p:cNvPr>
          <p:cNvCxnSpPr>
            <a:cxnSpLocks/>
          </p:cNvCxnSpPr>
          <p:nvPr/>
        </p:nvCxnSpPr>
        <p:spPr>
          <a:xfrm flipV="1">
            <a:off x="7594252" y="5662140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9">
            <a:extLst>
              <a:ext uri="{FF2B5EF4-FFF2-40B4-BE49-F238E27FC236}">
                <a16:creationId xmlns:a16="http://schemas.microsoft.com/office/drawing/2014/main" id="{0DA31B30-4686-48A1-ADFE-E0F17D2A5D1E}"/>
              </a:ext>
            </a:extLst>
          </p:cNvPr>
          <p:cNvCxnSpPr>
            <a:cxnSpLocks/>
          </p:cNvCxnSpPr>
          <p:nvPr/>
        </p:nvCxnSpPr>
        <p:spPr>
          <a:xfrm flipV="1">
            <a:off x="7207147" y="5668933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9">
            <a:extLst>
              <a:ext uri="{FF2B5EF4-FFF2-40B4-BE49-F238E27FC236}">
                <a16:creationId xmlns:a16="http://schemas.microsoft.com/office/drawing/2014/main" id="{BACA945A-08FF-47C6-AB8B-F313271F2B6F}"/>
              </a:ext>
            </a:extLst>
          </p:cNvPr>
          <p:cNvCxnSpPr>
            <a:cxnSpLocks/>
          </p:cNvCxnSpPr>
          <p:nvPr/>
        </p:nvCxnSpPr>
        <p:spPr>
          <a:xfrm flipV="1">
            <a:off x="7964458" y="564411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9">
            <a:extLst>
              <a:ext uri="{FF2B5EF4-FFF2-40B4-BE49-F238E27FC236}">
                <a16:creationId xmlns:a16="http://schemas.microsoft.com/office/drawing/2014/main" id="{96F1B20B-B702-42CB-B133-8EE734A296A9}"/>
              </a:ext>
            </a:extLst>
          </p:cNvPr>
          <p:cNvCxnSpPr>
            <a:cxnSpLocks/>
          </p:cNvCxnSpPr>
          <p:nvPr/>
        </p:nvCxnSpPr>
        <p:spPr>
          <a:xfrm flipV="1">
            <a:off x="8198920" y="5653488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9">
            <a:extLst>
              <a:ext uri="{FF2B5EF4-FFF2-40B4-BE49-F238E27FC236}">
                <a16:creationId xmlns:a16="http://schemas.microsoft.com/office/drawing/2014/main" id="{70537325-BF01-4A2D-8101-BA32FB4B0E02}"/>
              </a:ext>
            </a:extLst>
          </p:cNvPr>
          <p:cNvCxnSpPr>
            <a:cxnSpLocks/>
          </p:cNvCxnSpPr>
          <p:nvPr/>
        </p:nvCxnSpPr>
        <p:spPr>
          <a:xfrm flipV="1">
            <a:off x="8520133" y="5651144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0B8B3CF-9FB6-4F0C-BCC0-A8A7C3F5CE1A}"/>
              </a:ext>
            </a:extLst>
          </p:cNvPr>
          <p:cNvCxnSpPr>
            <a:cxnSpLocks/>
          </p:cNvCxnSpPr>
          <p:nvPr/>
        </p:nvCxnSpPr>
        <p:spPr>
          <a:xfrm flipH="1" flipV="1">
            <a:off x="8351092" y="5646287"/>
            <a:ext cx="11953" cy="18033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59">
            <a:extLst>
              <a:ext uri="{FF2B5EF4-FFF2-40B4-BE49-F238E27FC236}">
                <a16:creationId xmlns:a16="http://schemas.microsoft.com/office/drawing/2014/main" id="{784D6C60-38F7-4646-9BD1-B2DC46837B8C}"/>
              </a:ext>
            </a:extLst>
          </p:cNvPr>
          <p:cNvCxnSpPr>
            <a:cxnSpLocks/>
          </p:cNvCxnSpPr>
          <p:nvPr/>
        </p:nvCxnSpPr>
        <p:spPr>
          <a:xfrm flipV="1">
            <a:off x="7966802" y="5660521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59">
            <a:extLst>
              <a:ext uri="{FF2B5EF4-FFF2-40B4-BE49-F238E27FC236}">
                <a16:creationId xmlns:a16="http://schemas.microsoft.com/office/drawing/2014/main" id="{27C3BD49-5EA2-4C2C-AFCD-33D83767775C}"/>
              </a:ext>
            </a:extLst>
          </p:cNvPr>
          <p:cNvCxnSpPr>
            <a:cxnSpLocks/>
          </p:cNvCxnSpPr>
          <p:nvPr/>
        </p:nvCxnSpPr>
        <p:spPr>
          <a:xfrm flipV="1">
            <a:off x="8724113" y="5646287"/>
            <a:ext cx="1590" cy="18971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7" name="Entrada de lápiz 66">
                <a:extLst>
                  <a:ext uri="{FF2B5EF4-FFF2-40B4-BE49-F238E27FC236}">
                    <a16:creationId xmlns:a16="http://schemas.microsoft.com/office/drawing/2014/main" id="{AB17A6E7-DA85-4760-9369-98AA210A7356}"/>
                  </a:ext>
                </a:extLst>
              </p14:cNvPr>
              <p14:cNvContentPartPr/>
              <p14:nvPr/>
            </p14:nvContentPartPr>
            <p14:xfrm>
              <a:off x="9105265" y="5705324"/>
              <a:ext cx="257040" cy="283680"/>
            </p14:xfrm>
          </p:contentPart>
        </mc:Choice>
        <mc:Fallback xmlns="">
          <p:pic>
            <p:nvPicPr>
              <p:cNvPr id="67" name="Entrada de lápiz 66">
                <a:extLst>
                  <a:ext uri="{FF2B5EF4-FFF2-40B4-BE49-F238E27FC236}">
                    <a16:creationId xmlns:a16="http://schemas.microsoft.com/office/drawing/2014/main" id="{AB17A6E7-DA85-4760-9369-98AA210A735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96278" y="5696324"/>
                <a:ext cx="274655" cy="301320"/>
              </a:xfrm>
              <a:prstGeom prst="rect">
                <a:avLst/>
              </a:prstGeom>
            </p:spPr>
          </p:pic>
        </mc:Fallback>
      </mc:AlternateContent>
      <p:cxnSp>
        <p:nvCxnSpPr>
          <p:cNvPr id="68" name="Straight Arrow Connector 72">
            <a:extLst>
              <a:ext uri="{FF2B5EF4-FFF2-40B4-BE49-F238E27FC236}">
                <a16:creationId xmlns:a16="http://schemas.microsoft.com/office/drawing/2014/main" id="{83DADE1B-C1DF-41F7-A0DB-C3D174817C93}"/>
              </a:ext>
            </a:extLst>
          </p:cNvPr>
          <p:cNvCxnSpPr>
            <a:cxnSpLocks/>
          </p:cNvCxnSpPr>
          <p:nvPr/>
        </p:nvCxnSpPr>
        <p:spPr>
          <a:xfrm>
            <a:off x="3580233" y="5663427"/>
            <a:ext cx="867922" cy="176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A576A915-713F-4DBC-9ACF-31F08C60395F}"/>
                  </a:ext>
                </a:extLst>
              </p14:cNvPr>
              <p14:cNvContentPartPr/>
              <p14:nvPr/>
            </p14:nvContentPartPr>
            <p14:xfrm>
              <a:off x="4347828" y="5531931"/>
              <a:ext cx="257040" cy="28368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A576A915-713F-4DBC-9ACF-31F08C60395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38841" y="5522931"/>
                <a:ext cx="274655" cy="301320"/>
              </a:xfrm>
              <a:prstGeom prst="rect">
                <a:avLst/>
              </a:prstGeom>
            </p:spPr>
          </p:pic>
        </mc:Fallback>
      </mc:AlternateContent>
      <p:sp>
        <p:nvSpPr>
          <p:cNvPr id="72" name="Rounded Rectangular Callout 29">
            <a:extLst>
              <a:ext uri="{FF2B5EF4-FFF2-40B4-BE49-F238E27FC236}">
                <a16:creationId xmlns:a16="http://schemas.microsoft.com/office/drawing/2014/main" id="{52C3AE35-7436-40FA-BC03-33EB0476C942}"/>
              </a:ext>
            </a:extLst>
          </p:cNvPr>
          <p:cNvSpPr/>
          <p:nvPr/>
        </p:nvSpPr>
        <p:spPr>
          <a:xfrm>
            <a:off x="10310008" y="5348020"/>
            <a:ext cx="1631573" cy="1330677"/>
          </a:xfrm>
          <a:prstGeom prst="wedgeRoundRectCallout">
            <a:avLst>
              <a:gd name="adj1" fmla="val -28600"/>
              <a:gd name="adj2" fmla="val -647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add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these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timeline.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first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done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for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you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F59ED27-E535-45E7-9D7D-C13D055DAAA1}"/>
              </a:ext>
            </a:extLst>
          </p:cNvPr>
          <p:cNvSpPr/>
          <p:nvPr/>
        </p:nvSpPr>
        <p:spPr>
          <a:xfrm>
            <a:off x="8515152" y="5977444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 moved to the USA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eight).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40D26356-8DD1-49DA-B00F-33CF3F9AE9D2}"/>
              </a:ext>
            </a:extLst>
          </p:cNvPr>
          <p:cNvSpPr/>
          <p:nvPr/>
        </p:nvSpPr>
        <p:spPr>
          <a:xfrm>
            <a:off x="-22919" y="5942514"/>
            <a:ext cx="34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They left England in 2005 and my dad started work as a doctor in 2006.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DBC1D390-01C0-468E-918C-FA9AE2FBF522}"/>
              </a:ext>
            </a:extLst>
          </p:cNvPr>
          <p:cNvSpPr/>
          <p:nvPr/>
        </p:nvSpPr>
        <p:spPr>
          <a:xfrm>
            <a:off x="5513196" y="5968822"/>
            <a:ext cx="30190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went to the beach every day…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6" name="Rectángulo 75">
            <a:extLst>
              <a:ext uri="{FF2B5EF4-FFF2-40B4-BE49-F238E27FC236}">
                <a16:creationId xmlns:a16="http://schemas.microsoft.com/office/drawing/2014/main" id="{04E960E9-9A23-487F-BA52-6DA5A0CD972C}"/>
              </a:ext>
            </a:extLst>
          </p:cNvPr>
          <p:cNvSpPr/>
          <p:nvPr/>
        </p:nvSpPr>
        <p:spPr>
          <a:xfrm>
            <a:off x="2619120" y="4873811"/>
            <a:ext cx="51413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parents were living in Australia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born).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F15931E1-0367-4913-8F3E-6781D699DA32}"/>
              </a:ext>
            </a:extLst>
          </p:cNvPr>
          <p:cNvSpPr/>
          <p:nvPr/>
        </p:nvSpPr>
        <p:spPr>
          <a:xfrm>
            <a:off x="3470341" y="5990385"/>
            <a:ext cx="19467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It was raining…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id="{AE991E0C-2E55-482C-A246-6F3E8EF3A27B}"/>
              </a:ext>
            </a:extLst>
          </p:cNvPr>
          <p:cNvSpPr/>
          <p:nvPr/>
        </p:nvSpPr>
        <p:spPr>
          <a:xfrm>
            <a:off x="2254998" y="5241355"/>
            <a:ext cx="5623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mum was driving home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she had to go to the hospital).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4" name="Google Shape;65;p15">
            <a:extLst>
              <a:ext uri="{FF2B5EF4-FFF2-40B4-BE49-F238E27FC236}">
                <a16:creationId xmlns:a16="http://schemas.microsoft.com/office/drawing/2014/main" id="{E8AEB70D-8650-4674-A5CF-4DC07E5EF5C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20" grpId="0"/>
      <p:bldP spid="22" grpId="0"/>
      <p:bldP spid="24" grpId="0"/>
      <p:bldP spid="14" grpId="0"/>
      <p:bldP spid="15" grpId="0"/>
      <p:bldP spid="72" grpId="0" animBg="1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ast simple and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continuous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269479" y="1277188"/>
            <a:ext cx="11815575" cy="793427"/>
          </a:xfrm>
          <a:prstGeom prst="wedgeRoundRectCallout">
            <a:avLst>
              <a:gd name="adj1" fmla="val -51420"/>
              <a:gd name="adj2" fmla="val -3976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parents were living in Australia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I was born.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They left England in 2005 and my dad started work as a doctor in 2006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It was raining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and cold the day I arrived into the world.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mum was driving home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suddenly she had to go to the hospital!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moved to the USA when I was eight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but I went to the beach every day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as a child in Australia.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922" y="129150"/>
            <a:ext cx="1062446" cy="1062446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648562"/>
              </p:ext>
            </p:extLst>
          </p:nvPr>
        </p:nvGraphicFramePr>
        <p:xfrm>
          <a:off x="269479" y="2085557"/>
          <a:ext cx="11755803" cy="2651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59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1733">
                  <a:extLst>
                    <a:ext uri="{9D8B030D-6E8A-4147-A177-3AD203B41FA5}">
                      <a16:colId xmlns:a16="http://schemas.microsoft.com/office/drawing/2014/main" val="3863471021"/>
                    </a:ext>
                  </a:extLst>
                </a:gridCol>
                <a:gridCol w="1656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9300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1959300">
                  <a:extLst>
                    <a:ext uri="{9D8B030D-6E8A-4147-A177-3AD203B41FA5}">
                      <a16:colId xmlns:a16="http://schemas.microsoft.com/office/drawing/2014/main" val="1323283895"/>
                    </a:ext>
                  </a:extLst>
                </a:gridCol>
                <a:gridCol w="1959300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17172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568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 action that started and finished in the past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one completed action after another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habit or regular past event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 past action in progress when another action occurred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set the scene to a story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an action in the past that is</a:t>
                      </a: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Open Sans"/>
                        </a:rPr>
                        <a:t> interrupted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 (usually by the past simple)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56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 moved to the USA </a:t>
                      </a:r>
                      <a:r>
                        <a:rPr lang="en-US" sz="1600" i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(when I was eight).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left England in 2005 and my dad started work as a doctor in 2006.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went to the beach every day…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parents were living in Australia </a:t>
                      </a:r>
                      <a:r>
                        <a:rPr lang="en-US" sz="1600" i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(when I was born).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It was raining…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My mum was driving home </a:t>
                      </a:r>
                      <a:r>
                        <a:rPr lang="en-US" i="1" dirty="0">
                          <a:solidFill>
                            <a:srgbClr val="00206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(when she had to go to the hospital).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pSp>
        <p:nvGrpSpPr>
          <p:cNvPr id="16" name="Group 3">
            <a:extLst>
              <a:ext uri="{FF2B5EF4-FFF2-40B4-BE49-F238E27FC236}">
                <a16:creationId xmlns:a16="http://schemas.microsoft.com/office/drawing/2014/main" id="{48F4EE97-F006-41EB-BB44-02D03A96207F}"/>
              </a:ext>
            </a:extLst>
          </p:cNvPr>
          <p:cNvGrpSpPr/>
          <p:nvPr/>
        </p:nvGrpSpPr>
        <p:grpSpPr>
          <a:xfrm>
            <a:off x="676342" y="4902264"/>
            <a:ext cx="9264912" cy="944683"/>
            <a:chOff x="464550" y="4939787"/>
            <a:chExt cx="9157381" cy="663355"/>
          </a:xfrm>
        </p:grpSpPr>
        <p:cxnSp>
          <p:nvCxnSpPr>
            <p:cNvPr id="17" name="Straight Arrow Connector 7">
              <a:extLst>
                <a:ext uri="{FF2B5EF4-FFF2-40B4-BE49-F238E27FC236}">
                  <a16:creationId xmlns:a16="http://schemas.microsoft.com/office/drawing/2014/main" id="{ABCEF475-FCD2-42A9-AE17-AB6141491E74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9157381" cy="12558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67">
              <a:extLst>
                <a:ext uri="{FF2B5EF4-FFF2-40B4-BE49-F238E27FC236}">
                  <a16:creationId xmlns:a16="http://schemas.microsoft.com/office/drawing/2014/main" id="{39C97AA3-4D15-4974-B08F-435E9817A095}"/>
                </a:ext>
              </a:extLst>
            </p:cNvPr>
            <p:cNvCxnSpPr>
              <a:cxnSpLocks/>
            </p:cNvCxnSpPr>
            <p:nvPr/>
          </p:nvCxnSpPr>
          <p:spPr>
            <a:xfrm>
              <a:off x="631453" y="4939787"/>
              <a:ext cx="8442676" cy="87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72">
              <a:extLst>
                <a:ext uri="{FF2B5EF4-FFF2-40B4-BE49-F238E27FC236}">
                  <a16:creationId xmlns:a16="http://schemas.microsoft.com/office/drawing/2014/main" id="{094915DC-6A91-4087-908C-3E9D7B649574}"/>
                </a:ext>
              </a:extLst>
            </p:cNvPr>
            <p:cNvCxnSpPr>
              <a:cxnSpLocks/>
            </p:cNvCxnSpPr>
            <p:nvPr/>
          </p:nvCxnSpPr>
          <p:spPr>
            <a:xfrm>
              <a:off x="3327062" y="5593567"/>
              <a:ext cx="1558061" cy="95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ounded Rectangular Callout 29"/>
          <p:cNvSpPr/>
          <p:nvPr/>
        </p:nvSpPr>
        <p:spPr>
          <a:xfrm>
            <a:off x="7749029" y="4300628"/>
            <a:ext cx="1841996" cy="1137075"/>
          </a:xfrm>
          <a:prstGeom prst="wedgeRoundRectCallout">
            <a:avLst>
              <a:gd name="adj1" fmla="val 58071"/>
              <a:gd name="adj2" fmla="val -4442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 was interrupted by an action in the past simple.</a:t>
            </a:r>
          </a:p>
        </p:txBody>
      </p:sp>
      <p:cxnSp>
        <p:nvCxnSpPr>
          <p:cNvPr id="34" name="Straight Connector 59">
            <a:extLst>
              <a:ext uri="{FF2B5EF4-FFF2-40B4-BE49-F238E27FC236}">
                <a16:creationId xmlns:a16="http://schemas.microsoft.com/office/drawing/2014/main" id="{33570039-9877-4A8F-BDE1-023E8FF150C4}"/>
              </a:ext>
            </a:extLst>
          </p:cNvPr>
          <p:cNvCxnSpPr>
            <a:cxnSpLocks/>
          </p:cNvCxnSpPr>
          <p:nvPr/>
        </p:nvCxnSpPr>
        <p:spPr>
          <a:xfrm flipV="1">
            <a:off x="5826168" y="5469641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59">
            <a:extLst>
              <a:ext uri="{FF2B5EF4-FFF2-40B4-BE49-F238E27FC236}">
                <a16:creationId xmlns:a16="http://schemas.microsoft.com/office/drawing/2014/main" id="{81A0A01C-C4F2-4C9A-AF6D-5F46FBFCF834}"/>
              </a:ext>
            </a:extLst>
          </p:cNvPr>
          <p:cNvCxnSpPr>
            <a:cxnSpLocks/>
          </p:cNvCxnSpPr>
          <p:nvPr/>
        </p:nvCxnSpPr>
        <p:spPr>
          <a:xfrm flipV="1">
            <a:off x="6147381" y="5476433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59">
            <a:extLst>
              <a:ext uri="{FF2B5EF4-FFF2-40B4-BE49-F238E27FC236}">
                <a16:creationId xmlns:a16="http://schemas.microsoft.com/office/drawing/2014/main" id="{9EEFDAA1-E167-46B0-B4D4-4E1E35C86812}"/>
              </a:ext>
            </a:extLst>
          </p:cNvPr>
          <p:cNvCxnSpPr>
            <a:cxnSpLocks/>
          </p:cNvCxnSpPr>
          <p:nvPr/>
        </p:nvCxnSpPr>
        <p:spPr>
          <a:xfrm flipV="1">
            <a:off x="5999429" y="5469880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59">
            <a:extLst>
              <a:ext uri="{FF2B5EF4-FFF2-40B4-BE49-F238E27FC236}">
                <a16:creationId xmlns:a16="http://schemas.microsoft.com/office/drawing/2014/main" id="{DE7AE923-CE14-4B1E-886A-99B35CF3A5B7}"/>
              </a:ext>
            </a:extLst>
          </p:cNvPr>
          <p:cNvCxnSpPr>
            <a:cxnSpLocks/>
          </p:cNvCxnSpPr>
          <p:nvPr/>
        </p:nvCxnSpPr>
        <p:spPr>
          <a:xfrm flipV="1">
            <a:off x="5594050" y="5476674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59">
            <a:extLst>
              <a:ext uri="{FF2B5EF4-FFF2-40B4-BE49-F238E27FC236}">
                <a16:creationId xmlns:a16="http://schemas.microsoft.com/office/drawing/2014/main" id="{7A661721-5810-45A7-A58E-64673AE04D21}"/>
              </a:ext>
            </a:extLst>
          </p:cNvPr>
          <p:cNvCxnSpPr>
            <a:cxnSpLocks/>
          </p:cNvCxnSpPr>
          <p:nvPr/>
        </p:nvCxnSpPr>
        <p:spPr>
          <a:xfrm flipV="1">
            <a:off x="6351361" y="5470126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Entrada de lápiz 11">
                <a:extLst>
                  <a:ext uri="{FF2B5EF4-FFF2-40B4-BE49-F238E27FC236}">
                    <a16:creationId xmlns:a16="http://schemas.microsoft.com/office/drawing/2014/main" id="{FF72E246-E96D-4387-84FB-BBB35AE7CA80}"/>
                  </a:ext>
                </a:extLst>
              </p14:cNvPr>
              <p14:cNvContentPartPr/>
              <p14:nvPr/>
            </p14:nvContentPartPr>
            <p14:xfrm>
              <a:off x="2122415" y="5531637"/>
              <a:ext cx="257040" cy="283680"/>
            </p14:xfrm>
          </p:contentPart>
        </mc:Choice>
        <mc:Fallback xmlns="">
          <p:pic>
            <p:nvPicPr>
              <p:cNvPr id="12" name="Entrada de lápiz 11">
                <a:extLst>
                  <a:ext uri="{FF2B5EF4-FFF2-40B4-BE49-F238E27FC236}">
                    <a16:creationId xmlns:a16="http://schemas.microsoft.com/office/drawing/2014/main" id="{FF72E246-E96D-4387-84FB-BBB35AE7CA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3428" y="5522637"/>
                <a:ext cx="274655" cy="30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26E73EDE-ED77-4428-88A0-ED3A5A54F9FA}"/>
                  </a:ext>
                </a:extLst>
              </p14:cNvPr>
              <p14:cNvContentPartPr/>
              <p14:nvPr/>
            </p14:nvContentPartPr>
            <p14:xfrm>
              <a:off x="913789" y="5851828"/>
              <a:ext cx="360" cy="360"/>
            </p14:xfrm>
          </p:contentPart>
        </mc:Choice>
        <mc:Fallback xmlns=""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26E73EDE-ED77-4428-88A0-ED3A5A54F9F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4789" y="584318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2" name="Entrada de lápiz 41">
                <a:extLst>
                  <a:ext uri="{FF2B5EF4-FFF2-40B4-BE49-F238E27FC236}">
                    <a16:creationId xmlns:a16="http://schemas.microsoft.com/office/drawing/2014/main" id="{D34C1878-FCEB-4BD7-9D93-0353B363BCC4}"/>
                  </a:ext>
                </a:extLst>
              </p14:cNvPr>
              <p14:cNvContentPartPr/>
              <p14:nvPr/>
            </p14:nvContentPartPr>
            <p14:xfrm>
              <a:off x="1150298" y="5503467"/>
              <a:ext cx="257040" cy="283680"/>
            </p14:xfrm>
          </p:contentPart>
        </mc:Choice>
        <mc:Fallback xmlns="">
          <p:pic>
            <p:nvPicPr>
              <p:cNvPr id="42" name="Entrada de lápiz 41">
                <a:extLst>
                  <a:ext uri="{FF2B5EF4-FFF2-40B4-BE49-F238E27FC236}">
                    <a16:creationId xmlns:a16="http://schemas.microsoft.com/office/drawing/2014/main" id="{D34C1878-FCEB-4BD7-9D93-0353B363BCC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1311" y="5494467"/>
                <a:ext cx="274655" cy="301320"/>
              </a:xfrm>
              <a:prstGeom prst="rect">
                <a:avLst/>
              </a:prstGeom>
            </p:spPr>
          </p:pic>
        </mc:Fallback>
      </mc:AlternateContent>
      <p:cxnSp>
        <p:nvCxnSpPr>
          <p:cNvPr id="48" name="Straight Connector 59">
            <a:extLst>
              <a:ext uri="{FF2B5EF4-FFF2-40B4-BE49-F238E27FC236}">
                <a16:creationId xmlns:a16="http://schemas.microsoft.com/office/drawing/2014/main" id="{A6AD9DF5-A38F-4CEF-AFB6-1377B61AD0E2}"/>
              </a:ext>
            </a:extLst>
          </p:cNvPr>
          <p:cNvCxnSpPr>
            <a:cxnSpLocks/>
          </p:cNvCxnSpPr>
          <p:nvPr/>
        </p:nvCxnSpPr>
        <p:spPr>
          <a:xfrm flipV="1">
            <a:off x="6789562" y="5472226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59">
            <a:extLst>
              <a:ext uri="{FF2B5EF4-FFF2-40B4-BE49-F238E27FC236}">
                <a16:creationId xmlns:a16="http://schemas.microsoft.com/office/drawing/2014/main" id="{BC946902-6F84-48CF-AFF8-71672FEC5EF6}"/>
              </a:ext>
            </a:extLst>
          </p:cNvPr>
          <p:cNvCxnSpPr>
            <a:cxnSpLocks/>
          </p:cNvCxnSpPr>
          <p:nvPr/>
        </p:nvCxnSpPr>
        <p:spPr>
          <a:xfrm flipV="1">
            <a:off x="7101638" y="546988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59">
            <a:extLst>
              <a:ext uri="{FF2B5EF4-FFF2-40B4-BE49-F238E27FC236}">
                <a16:creationId xmlns:a16="http://schemas.microsoft.com/office/drawing/2014/main" id="{571BE3F7-9846-4A61-96DD-F2D312EF1D16}"/>
              </a:ext>
            </a:extLst>
          </p:cNvPr>
          <p:cNvCxnSpPr>
            <a:cxnSpLocks/>
          </p:cNvCxnSpPr>
          <p:nvPr/>
        </p:nvCxnSpPr>
        <p:spPr>
          <a:xfrm flipV="1">
            <a:off x="6944549" y="5472466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9">
            <a:extLst>
              <a:ext uri="{FF2B5EF4-FFF2-40B4-BE49-F238E27FC236}">
                <a16:creationId xmlns:a16="http://schemas.microsoft.com/office/drawing/2014/main" id="{FED63CD1-9A2F-44AE-877B-79605E2A8E3E}"/>
              </a:ext>
            </a:extLst>
          </p:cNvPr>
          <p:cNvCxnSpPr>
            <a:cxnSpLocks/>
          </p:cNvCxnSpPr>
          <p:nvPr/>
        </p:nvCxnSpPr>
        <p:spPr>
          <a:xfrm flipV="1">
            <a:off x="6566581" y="5470123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9">
            <a:extLst>
              <a:ext uri="{FF2B5EF4-FFF2-40B4-BE49-F238E27FC236}">
                <a16:creationId xmlns:a16="http://schemas.microsoft.com/office/drawing/2014/main" id="{D63F0C88-F5D0-4505-A109-31E9D0DCBC22}"/>
              </a:ext>
            </a:extLst>
          </p:cNvPr>
          <p:cNvCxnSpPr>
            <a:cxnSpLocks/>
          </p:cNvCxnSpPr>
          <p:nvPr/>
        </p:nvCxnSpPr>
        <p:spPr>
          <a:xfrm flipV="1">
            <a:off x="7305618" y="547271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9">
            <a:extLst>
              <a:ext uri="{FF2B5EF4-FFF2-40B4-BE49-F238E27FC236}">
                <a16:creationId xmlns:a16="http://schemas.microsoft.com/office/drawing/2014/main" id="{B75ED29A-2EE9-4A4F-8272-FAE5EE075F16}"/>
              </a:ext>
            </a:extLst>
          </p:cNvPr>
          <p:cNvCxnSpPr>
            <a:cxnSpLocks/>
          </p:cNvCxnSpPr>
          <p:nvPr/>
        </p:nvCxnSpPr>
        <p:spPr>
          <a:xfrm flipV="1">
            <a:off x="7729754" y="5469883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9">
            <a:extLst>
              <a:ext uri="{FF2B5EF4-FFF2-40B4-BE49-F238E27FC236}">
                <a16:creationId xmlns:a16="http://schemas.microsoft.com/office/drawing/2014/main" id="{113EB2F5-747E-4B1E-8139-5FDC9D33C75D}"/>
              </a:ext>
            </a:extLst>
          </p:cNvPr>
          <p:cNvCxnSpPr>
            <a:cxnSpLocks/>
          </p:cNvCxnSpPr>
          <p:nvPr/>
        </p:nvCxnSpPr>
        <p:spPr>
          <a:xfrm flipV="1">
            <a:off x="8041830" y="5476676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9">
            <a:extLst>
              <a:ext uri="{FF2B5EF4-FFF2-40B4-BE49-F238E27FC236}">
                <a16:creationId xmlns:a16="http://schemas.microsoft.com/office/drawing/2014/main" id="{732A4D03-66B1-44A0-8BB6-F32CCF0793AD}"/>
              </a:ext>
            </a:extLst>
          </p:cNvPr>
          <p:cNvCxnSpPr>
            <a:cxnSpLocks/>
          </p:cNvCxnSpPr>
          <p:nvPr/>
        </p:nvCxnSpPr>
        <p:spPr>
          <a:xfrm flipV="1">
            <a:off x="7884741" y="547012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9">
            <a:extLst>
              <a:ext uri="{FF2B5EF4-FFF2-40B4-BE49-F238E27FC236}">
                <a16:creationId xmlns:a16="http://schemas.microsoft.com/office/drawing/2014/main" id="{0DA31B30-4686-48A1-ADFE-E0F17D2A5D1E}"/>
              </a:ext>
            </a:extLst>
          </p:cNvPr>
          <p:cNvCxnSpPr>
            <a:cxnSpLocks/>
          </p:cNvCxnSpPr>
          <p:nvPr/>
        </p:nvCxnSpPr>
        <p:spPr>
          <a:xfrm flipV="1">
            <a:off x="7488499" y="5476917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9">
            <a:extLst>
              <a:ext uri="{FF2B5EF4-FFF2-40B4-BE49-F238E27FC236}">
                <a16:creationId xmlns:a16="http://schemas.microsoft.com/office/drawing/2014/main" id="{BACA945A-08FF-47C6-AB8B-F313271F2B6F}"/>
              </a:ext>
            </a:extLst>
          </p:cNvPr>
          <p:cNvCxnSpPr>
            <a:cxnSpLocks/>
          </p:cNvCxnSpPr>
          <p:nvPr/>
        </p:nvCxnSpPr>
        <p:spPr>
          <a:xfrm flipV="1">
            <a:off x="8245810" y="5461232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9">
            <a:extLst>
              <a:ext uri="{FF2B5EF4-FFF2-40B4-BE49-F238E27FC236}">
                <a16:creationId xmlns:a16="http://schemas.microsoft.com/office/drawing/2014/main" id="{96F1B20B-B702-42CB-B133-8EE734A296A9}"/>
              </a:ext>
            </a:extLst>
          </p:cNvPr>
          <p:cNvCxnSpPr>
            <a:cxnSpLocks/>
          </p:cNvCxnSpPr>
          <p:nvPr/>
        </p:nvCxnSpPr>
        <p:spPr>
          <a:xfrm flipV="1">
            <a:off x="8480272" y="5470608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9">
            <a:extLst>
              <a:ext uri="{FF2B5EF4-FFF2-40B4-BE49-F238E27FC236}">
                <a16:creationId xmlns:a16="http://schemas.microsoft.com/office/drawing/2014/main" id="{70537325-BF01-4A2D-8101-BA32FB4B0E02}"/>
              </a:ext>
            </a:extLst>
          </p:cNvPr>
          <p:cNvCxnSpPr>
            <a:cxnSpLocks/>
          </p:cNvCxnSpPr>
          <p:nvPr/>
        </p:nvCxnSpPr>
        <p:spPr>
          <a:xfrm flipV="1">
            <a:off x="8801485" y="5468264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0B8B3CF-9FB6-4F0C-BCC0-A8A7C3F5CE1A}"/>
              </a:ext>
            </a:extLst>
          </p:cNvPr>
          <p:cNvCxnSpPr>
            <a:cxnSpLocks/>
          </p:cNvCxnSpPr>
          <p:nvPr/>
        </p:nvCxnSpPr>
        <p:spPr>
          <a:xfrm flipV="1">
            <a:off x="8644396" y="5479984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59">
            <a:extLst>
              <a:ext uri="{FF2B5EF4-FFF2-40B4-BE49-F238E27FC236}">
                <a16:creationId xmlns:a16="http://schemas.microsoft.com/office/drawing/2014/main" id="{784D6C60-38F7-4646-9BD1-B2DC46837B8C}"/>
              </a:ext>
            </a:extLst>
          </p:cNvPr>
          <p:cNvCxnSpPr>
            <a:cxnSpLocks/>
          </p:cNvCxnSpPr>
          <p:nvPr/>
        </p:nvCxnSpPr>
        <p:spPr>
          <a:xfrm flipV="1">
            <a:off x="8248154" y="5477641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59">
            <a:extLst>
              <a:ext uri="{FF2B5EF4-FFF2-40B4-BE49-F238E27FC236}">
                <a16:creationId xmlns:a16="http://schemas.microsoft.com/office/drawing/2014/main" id="{27C3BD49-5EA2-4C2C-AFCD-33D83767775C}"/>
              </a:ext>
            </a:extLst>
          </p:cNvPr>
          <p:cNvCxnSpPr>
            <a:cxnSpLocks/>
          </p:cNvCxnSpPr>
          <p:nvPr/>
        </p:nvCxnSpPr>
        <p:spPr>
          <a:xfrm flipV="1">
            <a:off x="9005465" y="5489366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7" name="Entrada de lápiz 66">
                <a:extLst>
                  <a:ext uri="{FF2B5EF4-FFF2-40B4-BE49-F238E27FC236}">
                    <a16:creationId xmlns:a16="http://schemas.microsoft.com/office/drawing/2014/main" id="{AB17A6E7-DA85-4760-9369-98AA210A7356}"/>
                  </a:ext>
                </a:extLst>
              </p14:cNvPr>
              <p14:cNvContentPartPr/>
              <p14:nvPr/>
            </p14:nvContentPartPr>
            <p14:xfrm>
              <a:off x="9386617" y="5522444"/>
              <a:ext cx="257040" cy="283680"/>
            </p14:xfrm>
          </p:contentPart>
        </mc:Choice>
        <mc:Fallback xmlns="">
          <p:pic>
            <p:nvPicPr>
              <p:cNvPr id="67" name="Entrada de lápiz 66">
                <a:extLst>
                  <a:ext uri="{FF2B5EF4-FFF2-40B4-BE49-F238E27FC236}">
                    <a16:creationId xmlns:a16="http://schemas.microsoft.com/office/drawing/2014/main" id="{AB17A6E7-DA85-4760-9369-98AA210A735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77630" y="5513444"/>
                <a:ext cx="274655" cy="301320"/>
              </a:xfrm>
              <a:prstGeom prst="rect">
                <a:avLst/>
              </a:prstGeom>
            </p:spPr>
          </p:pic>
        </mc:Fallback>
      </mc:AlternateContent>
      <p:cxnSp>
        <p:nvCxnSpPr>
          <p:cNvPr id="68" name="Straight Arrow Connector 72">
            <a:extLst>
              <a:ext uri="{FF2B5EF4-FFF2-40B4-BE49-F238E27FC236}">
                <a16:creationId xmlns:a16="http://schemas.microsoft.com/office/drawing/2014/main" id="{83DADE1B-C1DF-41F7-A0DB-C3D174817C93}"/>
              </a:ext>
            </a:extLst>
          </p:cNvPr>
          <p:cNvCxnSpPr>
            <a:cxnSpLocks/>
          </p:cNvCxnSpPr>
          <p:nvPr/>
        </p:nvCxnSpPr>
        <p:spPr>
          <a:xfrm>
            <a:off x="3861585" y="5480547"/>
            <a:ext cx="867922" cy="176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A576A915-713F-4DBC-9ACF-31F08C60395F}"/>
                  </a:ext>
                </a:extLst>
              </p14:cNvPr>
              <p14:cNvContentPartPr/>
              <p14:nvPr/>
            </p14:nvContentPartPr>
            <p14:xfrm>
              <a:off x="4629180" y="5349051"/>
              <a:ext cx="257040" cy="28368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A576A915-713F-4DBC-9ACF-31F08C60395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20193" y="5340051"/>
                <a:ext cx="274655" cy="301320"/>
              </a:xfrm>
              <a:prstGeom prst="rect">
                <a:avLst/>
              </a:prstGeom>
            </p:spPr>
          </p:pic>
        </mc:Fallback>
      </mc:AlternateContent>
      <p:sp>
        <p:nvSpPr>
          <p:cNvPr id="72" name="Rounded Rectangular Callout 29">
            <a:extLst>
              <a:ext uri="{FF2B5EF4-FFF2-40B4-BE49-F238E27FC236}">
                <a16:creationId xmlns:a16="http://schemas.microsoft.com/office/drawing/2014/main" id="{52C3AE35-7436-40FA-BC03-33EB0476C942}"/>
              </a:ext>
            </a:extLst>
          </p:cNvPr>
          <p:cNvSpPr/>
          <p:nvPr/>
        </p:nvSpPr>
        <p:spPr>
          <a:xfrm>
            <a:off x="9830526" y="4497068"/>
            <a:ext cx="2097357" cy="1034569"/>
          </a:xfrm>
          <a:prstGeom prst="wedgeRoundRectCallout">
            <a:avLst>
              <a:gd name="adj1" fmla="val 19056"/>
              <a:gd name="adj2" fmla="val -647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action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progress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born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F59ED27-E535-45E7-9D7D-C13D055DAAA1}"/>
              </a:ext>
            </a:extLst>
          </p:cNvPr>
          <p:cNvSpPr/>
          <p:nvPr/>
        </p:nvSpPr>
        <p:spPr>
          <a:xfrm>
            <a:off x="8796504" y="5794564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We moved to the USA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eight).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40D26356-8DD1-49DA-B00F-33CF3F9AE9D2}"/>
              </a:ext>
            </a:extLst>
          </p:cNvPr>
          <p:cNvSpPr/>
          <p:nvPr/>
        </p:nvSpPr>
        <p:spPr>
          <a:xfrm>
            <a:off x="381000" y="5057910"/>
            <a:ext cx="180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They left England in 2005.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DBC1D390-01C0-468E-918C-FA9AE2FBF522}"/>
              </a:ext>
            </a:extLst>
          </p:cNvPr>
          <p:cNvSpPr/>
          <p:nvPr/>
        </p:nvSpPr>
        <p:spPr>
          <a:xfrm>
            <a:off x="5794548" y="5785942"/>
            <a:ext cx="30190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went to the beach every day…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6" name="Rectángulo 75">
            <a:extLst>
              <a:ext uri="{FF2B5EF4-FFF2-40B4-BE49-F238E27FC236}">
                <a16:creationId xmlns:a16="http://schemas.microsoft.com/office/drawing/2014/main" id="{04E960E9-9A23-487F-BA52-6DA5A0CD972C}"/>
              </a:ext>
            </a:extLst>
          </p:cNvPr>
          <p:cNvSpPr/>
          <p:nvPr/>
        </p:nvSpPr>
        <p:spPr>
          <a:xfrm>
            <a:off x="2770561" y="4653775"/>
            <a:ext cx="51413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parents were living in Australia </a:t>
            </a:r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I was born).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F15931E1-0367-4913-8F3E-6781D699DA32}"/>
              </a:ext>
            </a:extLst>
          </p:cNvPr>
          <p:cNvSpPr/>
          <p:nvPr/>
        </p:nvSpPr>
        <p:spPr>
          <a:xfrm>
            <a:off x="3751693" y="5807505"/>
            <a:ext cx="19467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It was raining…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id="{AE991E0C-2E55-482C-A246-6F3E8EF3A27B}"/>
              </a:ext>
            </a:extLst>
          </p:cNvPr>
          <p:cNvSpPr/>
          <p:nvPr/>
        </p:nvSpPr>
        <p:spPr>
          <a:xfrm>
            <a:off x="3043672" y="4903331"/>
            <a:ext cx="29946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mum was driving home </a:t>
            </a:r>
          </a:p>
          <a:p>
            <a:r>
              <a:rPr lang="en-US" i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(when she had to go to the hospital).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FA16FB9-CA94-4F88-B1B8-4E8D82150265}"/>
              </a:ext>
            </a:extLst>
          </p:cNvPr>
          <p:cNvSpPr/>
          <p:nvPr/>
        </p:nvSpPr>
        <p:spPr>
          <a:xfrm>
            <a:off x="1217136" y="5776347"/>
            <a:ext cx="2265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My dad started work as a doctor in 2006.</a:t>
            </a:r>
            <a:endParaRPr lang="en-US" dirty="0"/>
          </a:p>
        </p:txBody>
      </p:sp>
      <p:sp>
        <p:nvSpPr>
          <p:cNvPr id="63" name="Arc 77">
            <a:extLst>
              <a:ext uri="{FF2B5EF4-FFF2-40B4-BE49-F238E27FC236}">
                <a16:creationId xmlns:a16="http://schemas.microsoft.com/office/drawing/2014/main" id="{7B4025D6-ABBC-417A-8D7E-BA078C706CD1}"/>
              </a:ext>
            </a:extLst>
          </p:cNvPr>
          <p:cNvSpPr/>
          <p:nvPr/>
        </p:nvSpPr>
        <p:spPr>
          <a:xfrm rot="5049094" flipV="1">
            <a:off x="6726876" y="1909870"/>
            <a:ext cx="1066476" cy="5945913"/>
          </a:xfrm>
          <a:prstGeom prst="arc">
            <a:avLst>
              <a:gd name="adj1" fmla="val 5493663"/>
              <a:gd name="adj2" fmla="val 1553129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4" name="Arc 77">
            <a:extLst>
              <a:ext uri="{FF2B5EF4-FFF2-40B4-BE49-F238E27FC236}">
                <a16:creationId xmlns:a16="http://schemas.microsoft.com/office/drawing/2014/main" id="{E39C6D64-FF79-44AE-84A8-0B2FAF358993}"/>
              </a:ext>
            </a:extLst>
          </p:cNvPr>
          <p:cNvSpPr/>
          <p:nvPr/>
        </p:nvSpPr>
        <p:spPr>
          <a:xfrm rot="5157138" flipH="1" flipV="1">
            <a:off x="5440226" y="2125191"/>
            <a:ext cx="1017727" cy="4921987"/>
          </a:xfrm>
          <a:prstGeom prst="arc">
            <a:avLst>
              <a:gd name="adj1" fmla="val 6076630"/>
              <a:gd name="adj2" fmla="val 1363171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5" name="Pentagon 2">
            <a:extLst>
              <a:ext uri="{FF2B5EF4-FFF2-40B4-BE49-F238E27FC236}">
                <a16:creationId xmlns:a16="http://schemas.microsoft.com/office/drawing/2014/main" id="{6BDBF1E5-CBFD-4E8B-B822-04283E03ECF7}"/>
              </a:ext>
            </a:extLst>
          </p:cNvPr>
          <p:cNvSpPr/>
          <p:nvPr/>
        </p:nvSpPr>
        <p:spPr>
          <a:xfrm>
            <a:off x="10620969" y="5888385"/>
            <a:ext cx="1476308" cy="78290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form these structures?</a:t>
            </a:r>
          </a:p>
        </p:txBody>
      </p:sp>
      <p:sp>
        <p:nvSpPr>
          <p:cNvPr id="69" name="Google Shape;65;p15">
            <a:extLst>
              <a:ext uri="{FF2B5EF4-FFF2-40B4-BE49-F238E27FC236}">
                <a16:creationId xmlns:a16="http://schemas.microsoft.com/office/drawing/2014/main" id="{73D3B75E-9842-4947-B495-42345382F56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5996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72" grpId="0" animBg="1"/>
      <p:bldP spid="63" grpId="0" animBg="1"/>
      <p:bldP spid="6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these structures?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222203" y="887149"/>
            <a:ext cx="4430674" cy="556400"/>
          </a:xfrm>
          <a:prstGeom prst="wedgeRoundRectCallout">
            <a:avLst>
              <a:gd name="adj1" fmla="val 56820"/>
              <a:gd name="adj2" fmla="val 256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Using the verb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go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all the examples, complete the gaps in the tables.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480" y="432872"/>
            <a:ext cx="975360" cy="975360"/>
          </a:xfrm>
          <a:prstGeom prst="rect">
            <a:avLst/>
          </a:prstGeom>
        </p:spPr>
      </p:pic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37214"/>
              </p:ext>
            </p:extLst>
          </p:nvPr>
        </p:nvGraphicFramePr>
        <p:xfrm>
          <a:off x="253649" y="1499129"/>
          <a:ext cx="5835993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15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1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irregular verbs: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home.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723722"/>
              </p:ext>
            </p:extLst>
          </p:nvPr>
        </p:nvGraphicFramePr>
        <p:xfrm>
          <a:off x="244514" y="2779545"/>
          <a:ext cx="5848708" cy="7299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24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37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negative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167644"/>
              </p:ext>
            </p:extLst>
          </p:nvPr>
        </p:nvGraphicFramePr>
        <p:xfrm>
          <a:off x="253650" y="3583541"/>
          <a:ext cx="5835992" cy="99378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172123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364586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questions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202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home?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452252"/>
              </p:ext>
            </p:extLst>
          </p:nvPr>
        </p:nvGraphicFramePr>
        <p:xfrm>
          <a:off x="252364" y="4645029"/>
          <a:ext cx="5835991" cy="102754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57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4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46108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4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81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</a:tbl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03BB6B12-B9E3-4418-BD57-98851599B4FF}"/>
              </a:ext>
            </a:extLst>
          </p:cNvPr>
          <p:cNvSpPr/>
          <p:nvPr/>
        </p:nvSpPr>
        <p:spPr>
          <a:xfrm>
            <a:off x="3807161" y="3056944"/>
            <a:ext cx="9424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didn’t go</a:t>
            </a:r>
            <a:endParaRPr lang="en-U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F5ACB2F-20B0-4471-A8B5-533C02B7E7FA}"/>
              </a:ext>
            </a:extLst>
          </p:cNvPr>
          <p:cNvSpPr/>
          <p:nvPr/>
        </p:nvSpPr>
        <p:spPr>
          <a:xfrm>
            <a:off x="1923228" y="4071972"/>
            <a:ext cx="473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</a:t>
            </a:r>
            <a:endParaRPr lang="en-U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1085427-B66D-4A97-9C1A-6F74B58348FB}"/>
              </a:ext>
            </a:extLst>
          </p:cNvPr>
          <p:cNvSpPr/>
          <p:nvPr/>
        </p:nvSpPr>
        <p:spPr>
          <a:xfrm>
            <a:off x="4238671" y="4951922"/>
            <a:ext cx="503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did.</a:t>
            </a:r>
            <a:endParaRPr 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9CBF2E6-1638-4488-B747-2E041BF92B01}"/>
              </a:ext>
            </a:extLst>
          </p:cNvPr>
          <p:cNvSpPr/>
          <p:nvPr/>
        </p:nvSpPr>
        <p:spPr>
          <a:xfrm>
            <a:off x="4128704" y="5342454"/>
            <a:ext cx="7231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didn’t.</a:t>
            </a:r>
            <a:endParaRPr lang="en-US" dirty="0"/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158290"/>
              </p:ext>
            </p:extLst>
          </p:nvPr>
        </p:nvGraphicFramePr>
        <p:xfrm>
          <a:off x="6261410" y="1496504"/>
          <a:ext cx="5526860" cy="121700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40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391527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0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/He/She/It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________________________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412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were/weren’t (were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01848"/>
              </p:ext>
            </p:extLst>
          </p:nvPr>
        </p:nvGraphicFramePr>
        <p:xfrm>
          <a:off x="6288822" y="2821265"/>
          <a:ext cx="5526860" cy="11621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676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873949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408006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questions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14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2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3442"/>
              </p:ext>
            </p:extLst>
          </p:nvPr>
        </p:nvGraphicFramePr>
        <p:xfrm>
          <a:off x="6273579" y="4085675"/>
          <a:ext cx="5526860" cy="15971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5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16764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3703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2" name="Rectángulo 21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7790088" y="1846728"/>
            <a:ext cx="1970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was/wasn’t (was not)</a:t>
            </a:r>
            <a:endParaRPr lang="en-U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E3B2368-7E24-46CE-8389-26FBEB6D7A01}"/>
              </a:ext>
            </a:extLst>
          </p:cNvPr>
          <p:cNvSpPr/>
          <p:nvPr/>
        </p:nvSpPr>
        <p:spPr>
          <a:xfrm>
            <a:off x="7432245" y="3216120"/>
            <a:ext cx="5538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Was</a:t>
            </a:r>
            <a:endParaRPr lang="en-US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05C0FEBF-0538-493A-B268-2A7AFCA3377B}"/>
              </a:ext>
            </a:extLst>
          </p:cNvPr>
          <p:cNvSpPr/>
          <p:nvPr/>
        </p:nvSpPr>
        <p:spPr>
          <a:xfrm>
            <a:off x="10061170" y="3379418"/>
            <a:ext cx="673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going</a:t>
            </a:r>
            <a:endParaRPr lang="en-US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41813C1-66DE-47AD-B720-D75208F3BD67}"/>
              </a:ext>
            </a:extLst>
          </p:cNvPr>
          <p:cNvSpPr/>
          <p:nvPr/>
        </p:nvSpPr>
        <p:spPr>
          <a:xfrm>
            <a:off x="9780056" y="4656431"/>
            <a:ext cx="643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were.</a:t>
            </a:r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E7DC6F97-EA47-4932-834A-FEAF099520C4}"/>
              </a:ext>
            </a:extLst>
          </p:cNvPr>
          <p:cNvSpPr/>
          <p:nvPr/>
        </p:nvSpPr>
        <p:spPr>
          <a:xfrm>
            <a:off x="9766603" y="4967576"/>
            <a:ext cx="16995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wasn’t (was not).</a:t>
            </a:r>
            <a:endParaRPr lang="en-U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EF217371-E8A1-4641-AD49-BB8E17766008}"/>
              </a:ext>
            </a:extLst>
          </p:cNvPr>
          <p:cNvSpPr/>
          <p:nvPr/>
        </p:nvSpPr>
        <p:spPr>
          <a:xfrm>
            <a:off x="4422778" y="2095122"/>
            <a:ext cx="790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went</a:t>
            </a:r>
            <a:endParaRPr lang="en-US" dirty="0"/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E5E2BA95-DD47-4CC6-A8E0-92A0D923F2C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844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3" grpId="0"/>
      <p:bldP spid="14" grpId="0"/>
      <p:bldP spid="16" grpId="0"/>
      <p:bldP spid="17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these structures?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480" y="432872"/>
            <a:ext cx="975360" cy="975360"/>
          </a:xfrm>
          <a:prstGeom prst="rect">
            <a:avLst/>
          </a:prstGeom>
        </p:spPr>
      </p:pic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4903"/>
              </p:ext>
            </p:extLst>
          </p:nvPr>
        </p:nvGraphicFramePr>
        <p:xfrm>
          <a:off x="253649" y="1499129"/>
          <a:ext cx="5835993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15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1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positive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irregular verbs: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went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home.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314080"/>
              </p:ext>
            </p:extLst>
          </p:nvPr>
        </p:nvGraphicFramePr>
        <p:xfrm>
          <a:off x="253650" y="2578546"/>
          <a:ext cx="5848708" cy="72995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24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37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negative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 go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854664"/>
              </p:ext>
            </p:extLst>
          </p:nvPr>
        </p:nvGraphicFramePr>
        <p:xfrm>
          <a:off x="253649" y="3446496"/>
          <a:ext cx="5835992" cy="91390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5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172123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questions (regular and irregular verbs)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26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/you/he/she/it/we/they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home?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23522"/>
              </p:ext>
            </p:extLst>
          </p:nvPr>
        </p:nvGraphicFramePr>
        <p:xfrm>
          <a:off x="252363" y="4452382"/>
          <a:ext cx="5835991" cy="102754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857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4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46108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46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81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didn’t.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</a:tbl>
          </a:graphicData>
        </a:graphic>
      </p:graphicFrame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634468"/>
              </p:ext>
            </p:extLst>
          </p:nvPr>
        </p:nvGraphicFramePr>
        <p:xfrm>
          <a:off x="6261410" y="1496504"/>
          <a:ext cx="5526860" cy="104216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40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positive and negative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844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/He/She/It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was/wasn’t (was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were/weren’t (were not)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081607"/>
              </p:ext>
            </p:extLst>
          </p:nvPr>
        </p:nvGraphicFramePr>
        <p:xfrm>
          <a:off x="6261411" y="2675082"/>
          <a:ext cx="5526860" cy="955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6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8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433256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questions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(question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home?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914077"/>
              </p:ext>
            </p:extLst>
          </p:nvPr>
        </p:nvGraphicFramePr>
        <p:xfrm>
          <a:off x="6255305" y="3738493"/>
          <a:ext cx="5526860" cy="156213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continuous: 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5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16764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wasn’t (was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weren’t (were not).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8" name="Arc 77">
            <a:extLst>
              <a:ext uri="{FF2B5EF4-FFF2-40B4-BE49-F238E27FC236}">
                <a16:creationId xmlns:a16="http://schemas.microsoft.com/office/drawing/2014/main" id="{3791E059-6C11-4F37-A723-3149F495CDDB}"/>
              </a:ext>
            </a:extLst>
          </p:cNvPr>
          <p:cNvSpPr/>
          <p:nvPr/>
        </p:nvSpPr>
        <p:spPr>
          <a:xfrm rot="3640933" flipH="1" flipV="1">
            <a:off x="3900270" y="889431"/>
            <a:ext cx="1999596" cy="2709682"/>
          </a:xfrm>
          <a:prstGeom prst="arc">
            <a:avLst>
              <a:gd name="adj1" fmla="val 4987076"/>
              <a:gd name="adj2" fmla="val 151428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Arc 77">
            <a:extLst>
              <a:ext uri="{FF2B5EF4-FFF2-40B4-BE49-F238E27FC236}">
                <a16:creationId xmlns:a16="http://schemas.microsoft.com/office/drawing/2014/main" id="{D676A411-FB9C-41FE-A867-64CD94D00746}"/>
              </a:ext>
            </a:extLst>
          </p:cNvPr>
          <p:cNvSpPr/>
          <p:nvPr/>
        </p:nvSpPr>
        <p:spPr>
          <a:xfrm rot="4501663" flipH="1" flipV="1">
            <a:off x="3964418" y="2291640"/>
            <a:ext cx="3052678" cy="1625729"/>
          </a:xfrm>
          <a:prstGeom prst="arc">
            <a:avLst>
              <a:gd name="adj1" fmla="val 3310798"/>
              <a:gd name="adj2" fmla="val 1288215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29">
            <a:extLst>
              <a:ext uri="{FF2B5EF4-FFF2-40B4-BE49-F238E27FC236}">
                <a16:creationId xmlns:a16="http://schemas.microsoft.com/office/drawing/2014/main" id="{41F15C6E-58EE-447E-BD2F-39DB3492E6AB}"/>
              </a:ext>
            </a:extLst>
          </p:cNvPr>
          <p:cNvSpPr/>
          <p:nvPr/>
        </p:nvSpPr>
        <p:spPr>
          <a:xfrm>
            <a:off x="10726676" y="2602817"/>
            <a:ext cx="1227259" cy="1334966"/>
          </a:xfrm>
          <a:prstGeom prst="wedgeRoundRectCallout">
            <a:avLst>
              <a:gd name="adj1" fmla="val 15542"/>
              <a:gd name="adj2" fmla="val -631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Careful with spelling of the </a:t>
            </a:r>
          </a:p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form.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Rounded Rectangular Callout 29">
            <a:extLst>
              <a:ext uri="{FF2B5EF4-FFF2-40B4-BE49-F238E27FC236}">
                <a16:creationId xmlns:a16="http://schemas.microsoft.com/office/drawing/2014/main" id="{8CAA01EF-9BB0-4448-BD2B-A1A75736B4E8}"/>
              </a:ext>
            </a:extLst>
          </p:cNvPr>
          <p:cNvSpPr/>
          <p:nvPr/>
        </p:nvSpPr>
        <p:spPr>
          <a:xfrm>
            <a:off x="3045041" y="5512036"/>
            <a:ext cx="3232416" cy="834802"/>
          </a:xfrm>
          <a:prstGeom prst="wedgeRoundRectCallout">
            <a:avLst>
              <a:gd name="adj1" fmla="val 32541"/>
              <a:gd name="adj2" fmla="val -736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follows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pattern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s-MX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s-MX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be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</a:p>
          <a:p>
            <a:pPr lvl="0" algn="ctr">
              <a:buSzPct val="25000"/>
            </a:pP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s-MX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ing.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" name="Rounded Rectangular Callout 29">
            <a:extLst>
              <a:ext uri="{FF2B5EF4-FFF2-40B4-BE49-F238E27FC236}">
                <a16:creationId xmlns:a16="http://schemas.microsoft.com/office/drawing/2014/main" id="{0BE554D5-D5EC-4EFF-BEB3-C1D418FF0AA9}"/>
              </a:ext>
            </a:extLst>
          </p:cNvPr>
          <p:cNvSpPr/>
          <p:nvPr/>
        </p:nvSpPr>
        <p:spPr>
          <a:xfrm>
            <a:off x="6391495" y="5566855"/>
            <a:ext cx="2981146" cy="1061758"/>
          </a:xfrm>
          <a:prstGeom prst="wedgeRoundRectCallout">
            <a:avLst>
              <a:gd name="adj1" fmla="val 15542"/>
              <a:gd name="adj2" fmla="val -631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do not stress the verb </a:t>
            </a: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 be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connected speech, so we usually use the weak form, e.g. </a:t>
            </a: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= /wəz/.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35F08E7F-97C0-4D1C-BC37-081AE2BE469F}"/>
              </a:ext>
            </a:extLst>
          </p:cNvPr>
          <p:cNvSpPr/>
          <p:nvPr/>
        </p:nvSpPr>
        <p:spPr>
          <a:xfrm>
            <a:off x="9689393" y="5575819"/>
            <a:ext cx="2227271" cy="1058024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Pronunciation of regular past simple verbs…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018935" y="913639"/>
            <a:ext cx="3926053" cy="539046"/>
          </a:xfrm>
          <a:prstGeom prst="wedgeRoundRectCallout">
            <a:avLst>
              <a:gd name="adj1" fmla="val 68522"/>
              <a:gd name="adj2" fmla="val -4022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 is the infinitive form without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6C2737F1-4687-4A9E-94A6-498E9B20300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0327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 pronunciation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Shape 82"/>
          <p:cNvSpPr txBox="1">
            <a:spLocks/>
          </p:cNvSpPr>
          <p:nvPr/>
        </p:nvSpPr>
        <p:spPr>
          <a:xfrm>
            <a:off x="450601" y="930307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different ways to pronounce the -</a:t>
            </a:r>
            <a:r>
              <a:rPr lang="en-US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past simple ending.</a:t>
            </a:r>
            <a:endParaRPr lang="en-US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997649"/>
              </p:ext>
            </p:extLst>
          </p:nvPr>
        </p:nvGraphicFramePr>
        <p:xfrm>
          <a:off x="378124" y="1476579"/>
          <a:ext cx="8625159" cy="246609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7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394">
                <a:tc gridSpan="3">
                  <a:txBody>
                    <a:bodyPr/>
                    <a:lstStyle/>
                    <a:p>
                      <a:r>
                        <a:rPr lang="es-MX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regular verbs in the past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travelled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visited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cooked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arrived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decided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danced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394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needed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watched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A7E3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played</a:t>
                      </a:r>
                      <a:endParaRPr lang="en-GB" sz="1600" b="1" dirty="0">
                        <a:solidFill>
                          <a:srgbClr val="00A7E3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CBE6F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Rounded Rectangular Callout 19"/>
          <p:cNvSpPr/>
          <p:nvPr/>
        </p:nvSpPr>
        <p:spPr>
          <a:xfrm>
            <a:off x="9080694" y="1633581"/>
            <a:ext cx="2910506" cy="737440"/>
          </a:xfrm>
          <a:prstGeom prst="wedgeRoundRectCallout">
            <a:avLst>
              <a:gd name="adj1" fmla="val 31778"/>
              <a:gd name="adj2" fmla="val -744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look at this table. Notice the three different columns.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9080694" y="2550306"/>
            <a:ext cx="2910506" cy="916226"/>
          </a:xfrm>
          <a:prstGeom prst="wedgeRoundRectCallout">
            <a:avLst>
              <a:gd name="adj1" fmla="val 29145"/>
              <a:gd name="adj2" fmla="val -6237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pronunciation of the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ending depends on the last sound in the verb.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355752" y="4068555"/>
            <a:ext cx="2730634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/t/ or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/d/ sound = add an extra syllable with /Id/. Look at this example…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124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in /t/ or /d/ = + /ıd/  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EXTRA SYLLABLE</a:t>
            </a:r>
            <a:endParaRPr lang="en-GB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75336" y="5328982"/>
            <a:ext cx="292384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                WANTED</a:t>
            </a:r>
          </a:p>
        </p:txBody>
      </p:sp>
      <p:sp>
        <p:nvSpPr>
          <p:cNvPr id="30" name="Arc 29"/>
          <p:cNvSpPr/>
          <p:nvPr/>
        </p:nvSpPr>
        <p:spPr>
          <a:xfrm rot="2538939" flipV="1">
            <a:off x="949937" y="4711797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625" y="5299839"/>
            <a:ext cx="14824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538939" flipV="1">
            <a:off x="2658182" y="47117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01048" y="5299839"/>
            <a:ext cx="16564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/ıd/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34"/>
          <p:cNvSpPr/>
          <p:nvPr/>
        </p:nvSpPr>
        <p:spPr>
          <a:xfrm rot="12925871" flipV="1">
            <a:off x="1266227" y="4490375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86691" y="6026919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2 syllables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42"/>
          <p:cNvSpPr/>
          <p:nvPr/>
        </p:nvSpPr>
        <p:spPr>
          <a:xfrm rot="12925871" flipV="1">
            <a:off x="-503186" y="4490374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8880" y="5982594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3353855" y="4081790"/>
            <a:ext cx="4029583" cy="1108071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unvoiced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doesn’t vibrate when you make the sound) = + /t/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61459" y="1864890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an unvoiced sound = + /t/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3484963" y="5265862"/>
            <a:ext cx="3529986" cy="1014920"/>
          </a:xfrm>
          <a:prstGeom prst="wedgeRoundRectCallout">
            <a:avLst>
              <a:gd name="adj1" fmla="val 27290"/>
              <a:gd name="adj2" fmla="val -5563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LIKE                                LIKED</a:t>
            </a:r>
          </a:p>
        </p:txBody>
      </p:sp>
      <p:sp>
        <p:nvSpPr>
          <p:cNvPr id="49" name="Arc 48"/>
          <p:cNvSpPr/>
          <p:nvPr/>
        </p:nvSpPr>
        <p:spPr>
          <a:xfrm rot="2538939" flipV="1">
            <a:off x="3940099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8788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/k/ sound (unvoiced)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Arc 50"/>
          <p:cNvSpPr/>
          <p:nvPr/>
        </p:nvSpPr>
        <p:spPr>
          <a:xfrm rot="2538939" flipV="1">
            <a:off x="6345105" y="4629496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3794" y="5217538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/t/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Arc 52"/>
          <p:cNvSpPr/>
          <p:nvPr/>
        </p:nvSpPr>
        <p:spPr>
          <a:xfrm rot="14748874" flipV="1">
            <a:off x="4636051" y="4287231"/>
            <a:ext cx="1206555" cy="2534337"/>
          </a:xfrm>
          <a:prstGeom prst="arc">
            <a:avLst>
              <a:gd name="adj1" fmla="val 10861859"/>
              <a:gd name="adj2" fmla="val 129322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433499" y="5886647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5" name="Arc 54"/>
          <p:cNvSpPr/>
          <p:nvPr/>
        </p:nvSpPr>
        <p:spPr>
          <a:xfrm rot="4679416" flipH="1" flipV="1">
            <a:off x="3132868" y="3479324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7911214" y="3736748"/>
            <a:ext cx="4029583" cy="1108071"/>
          </a:xfrm>
          <a:prstGeom prst="wedgeRoundRectCallout">
            <a:avLst>
              <a:gd name="adj1" fmla="val 22210"/>
              <a:gd name="adj2" fmla="val -642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Verbs that end in a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voiced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sound (your throat vibrates when you make the sound) = + /d/ sound. </a:t>
            </a: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EXTRA SYLLABLE.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149870" y="1835313"/>
            <a:ext cx="275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verbs ending a voiced sound = + /d/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7102408" y="5278225"/>
            <a:ext cx="3168455" cy="1014920"/>
          </a:xfrm>
          <a:prstGeom prst="wedgeRoundRectCallout">
            <a:avLst>
              <a:gd name="adj1" fmla="val -12532"/>
              <a:gd name="adj2" fmla="val -6907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LIVE		LIVED</a:t>
            </a:r>
          </a:p>
        </p:txBody>
      </p:sp>
      <p:sp>
        <p:nvSpPr>
          <p:cNvPr id="59" name="Arc 58"/>
          <p:cNvSpPr/>
          <p:nvPr/>
        </p:nvSpPr>
        <p:spPr>
          <a:xfrm rot="2538939" flipV="1">
            <a:off x="7488693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57382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/v/ sound (voiced)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" name="Arc 60"/>
          <p:cNvSpPr/>
          <p:nvPr/>
        </p:nvSpPr>
        <p:spPr>
          <a:xfrm rot="2538939" flipV="1">
            <a:off x="9512005" y="4638648"/>
            <a:ext cx="1206555" cy="2534337"/>
          </a:xfrm>
          <a:prstGeom prst="arc">
            <a:avLst>
              <a:gd name="adj1" fmla="val 10861859"/>
              <a:gd name="adj2" fmla="val 119100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080694" y="5226690"/>
            <a:ext cx="2574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/d/ sound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2" name="Arc 71"/>
          <p:cNvSpPr/>
          <p:nvPr/>
        </p:nvSpPr>
        <p:spPr>
          <a:xfrm rot="14381724" flipV="1">
            <a:off x="8131562" y="4345095"/>
            <a:ext cx="1206555" cy="2534337"/>
          </a:xfrm>
          <a:prstGeom prst="arc">
            <a:avLst>
              <a:gd name="adj1" fmla="val 10861859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997926" y="5964200"/>
            <a:ext cx="1309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1 syllable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4" name="Arc 73"/>
          <p:cNvSpPr/>
          <p:nvPr/>
        </p:nvSpPr>
        <p:spPr>
          <a:xfrm rot="4679416" flipH="1" flipV="1">
            <a:off x="6697295" y="3556877"/>
            <a:ext cx="2643033" cy="2534337"/>
          </a:xfrm>
          <a:prstGeom prst="arc">
            <a:avLst>
              <a:gd name="adj1" fmla="val 11447822"/>
              <a:gd name="adj2" fmla="val 1304474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10315889" y="5875587"/>
            <a:ext cx="1691443" cy="778497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41" name="Picture 34">
            <a:extLst>
              <a:ext uri="{FF2B5EF4-FFF2-40B4-BE49-F238E27FC236}">
                <a16:creationId xmlns:a16="http://schemas.microsoft.com/office/drawing/2014/main" id="{FB18B7B9-D455-4CFA-8E3D-F4009888F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872" y="123009"/>
            <a:ext cx="1240356" cy="1240356"/>
          </a:xfrm>
          <a:prstGeom prst="rect">
            <a:avLst/>
          </a:prstGeom>
        </p:spPr>
      </p:pic>
      <p:sp>
        <p:nvSpPr>
          <p:cNvPr id="47" name="Google Shape;65;p15">
            <a:extLst>
              <a:ext uri="{FF2B5EF4-FFF2-40B4-BE49-F238E27FC236}">
                <a16:creationId xmlns:a16="http://schemas.microsoft.com/office/drawing/2014/main" id="{0E1C0199-A83C-4028-9AA7-655B49CEC4B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7517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" grpId="0"/>
      <p:bldP spid="28" grpId="0" animBg="1"/>
      <p:bldP spid="30" grpId="0" animBg="1"/>
      <p:bldP spid="32" grpId="0"/>
      <p:bldP spid="33" grpId="0" animBg="1"/>
      <p:bldP spid="34" grpId="0"/>
      <p:bldP spid="35" grpId="0" animBg="1"/>
      <p:bldP spid="36" grpId="0"/>
      <p:bldP spid="43" grpId="0" animBg="1"/>
      <p:bldP spid="44" grpId="0"/>
      <p:bldP spid="45" grpId="0" animBg="1"/>
      <p:bldP spid="46" grpId="0"/>
      <p:bldP spid="48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62" grpId="0"/>
      <p:bldP spid="72" grpId="0" animBg="1"/>
      <p:bldP spid="73" grpId="0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She was walking her dog when her best friend called.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Tracy was studying IT at university in Bristol. Then she moved to London to get a job.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b="1" dirty="0"/>
              <a:t>A</a:t>
            </a:r>
            <a:r>
              <a:rPr lang="en-US" sz="1600" b="1" dirty="0"/>
              <a:t>: </a:t>
            </a:r>
            <a:r>
              <a:rPr lang="en-US" sz="1600" dirty="0"/>
              <a:t>How long stayed your friend with you last week? </a:t>
            </a:r>
            <a:r>
              <a:rPr lang="en-US" sz="1600" b="1" dirty="0"/>
              <a:t>B: </a:t>
            </a:r>
            <a:r>
              <a:rPr lang="en-US" sz="1600" dirty="0"/>
              <a:t>Oh, just a couple of nights. He was having a football match and needed to stay for the weekend.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GB" sz="1600" dirty="0"/>
              <a:t>I loved going to the cinema when I was younger. I went every month with my grandfather.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b="1" dirty="0"/>
              <a:t>A: </a:t>
            </a:r>
            <a:r>
              <a:rPr lang="en-GB" sz="1600" dirty="0"/>
              <a:t>Do you do something special for you birthday last month? </a:t>
            </a:r>
            <a:r>
              <a:rPr lang="en-GB" sz="1600" b="1" dirty="0"/>
              <a:t>B: </a:t>
            </a:r>
            <a:r>
              <a:rPr lang="en-GB" sz="1600" dirty="0"/>
              <a:t>Yes, I does. I went to a funfair in the park.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b="1" dirty="0"/>
              <a:t>A: </a:t>
            </a:r>
            <a:r>
              <a:rPr lang="en-GB" sz="1600" dirty="0"/>
              <a:t>What did you do yesterday when I see you in the park? </a:t>
            </a:r>
            <a:r>
              <a:rPr lang="en-GB" sz="1600" b="1" dirty="0"/>
              <a:t>B: </a:t>
            </a:r>
            <a:r>
              <a:rPr lang="en-GB" sz="1600" dirty="0"/>
              <a:t>I walked my brother’s dog.</a:t>
            </a:r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Find the incorrect sentences and correct them. 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1558155" y="2041082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studied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1575582" y="2416151"/>
            <a:ext cx="101287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>
            <a:extLst>
              <a:ext uri="{FF2B5EF4-FFF2-40B4-BE49-F238E27FC236}">
                <a16:creationId xmlns:a16="http://schemas.microsoft.com/office/drawing/2014/main" id="{AD546A5B-C2DA-4DBA-B946-16194DAB6C30}"/>
              </a:ext>
            </a:extLst>
          </p:cNvPr>
          <p:cNvSpPr/>
          <p:nvPr/>
        </p:nvSpPr>
        <p:spPr>
          <a:xfrm>
            <a:off x="1893434" y="2713072"/>
            <a:ext cx="23972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your friend stay</a:t>
            </a:r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19CEE4E3-0DE2-4861-B4F1-768EC590CF13}"/>
              </a:ext>
            </a:extLst>
          </p:cNvPr>
          <p:cNvCxnSpPr>
            <a:cxnSpLocks/>
          </p:cNvCxnSpPr>
          <p:nvPr/>
        </p:nvCxnSpPr>
        <p:spPr>
          <a:xfrm>
            <a:off x="2107155" y="3159394"/>
            <a:ext cx="1550445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C2EE0BD-C902-499D-9382-5FD8D4BA899C}"/>
              </a:ext>
            </a:extLst>
          </p:cNvPr>
          <p:cNvSpPr/>
          <p:nvPr/>
        </p:nvSpPr>
        <p:spPr>
          <a:xfrm>
            <a:off x="8842877" y="2768480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had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AB182441-96A2-456B-93D9-0DC3F07EB33F}"/>
              </a:ext>
            </a:extLst>
          </p:cNvPr>
          <p:cNvCxnSpPr/>
          <p:nvPr/>
        </p:nvCxnSpPr>
        <p:spPr>
          <a:xfrm>
            <a:off x="8635219" y="3157617"/>
            <a:ext cx="101287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E8B0604-9624-414B-A6E5-CCE9D31CA184}"/>
              </a:ext>
            </a:extLst>
          </p:cNvPr>
          <p:cNvSpPr/>
          <p:nvPr/>
        </p:nvSpPr>
        <p:spPr>
          <a:xfrm>
            <a:off x="1063440" y="4500865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 you</a:t>
            </a:r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843B16CD-7723-4208-AEAD-4D8E98E23687}"/>
              </a:ext>
            </a:extLst>
          </p:cNvPr>
          <p:cNvCxnSpPr>
            <a:cxnSpLocks/>
          </p:cNvCxnSpPr>
          <p:nvPr/>
        </p:nvCxnSpPr>
        <p:spPr>
          <a:xfrm>
            <a:off x="1235613" y="4875934"/>
            <a:ext cx="53691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ángulo 38">
            <a:extLst>
              <a:ext uri="{FF2B5EF4-FFF2-40B4-BE49-F238E27FC236}">
                <a16:creationId xmlns:a16="http://schemas.microsoft.com/office/drawing/2014/main" id="{5E546BCB-167B-4591-B9B8-53E0898EC26F}"/>
              </a:ext>
            </a:extLst>
          </p:cNvPr>
          <p:cNvSpPr/>
          <p:nvPr/>
        </p:nvSpPr>
        <p:spPr>
          <a:xfrm>
            <a:off x="7199728" y="4500865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did.</a:t>
            </a: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567E294A-E3B3-48CC-8C5B-771607E3CE5E}"/>
              </a:ext>
            </a:extLst>
          </p:cNvPr>
          <p:cNvCxnSpPr>
            <a:cxnSpLocks/>
          </p:cNvCxnSpPr>
          <p:nvPr/>
        </p:nvCxnSpPr>
        <p:spPr>
          <a:xfrm>
            <a:off x="7217155" y="4875934"/>
            <a:ext cx="42160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40">
            <a:extLst>
              <a:ext uri="{FF2B5EF4-FFF2-40B4-BE49-F238E27FC236}">
                <a16:creationId xmlns:a16="http://schemas.microsoft.com/office/drawing/2014/main" id="{2E938DCF-5A13-4905-BB5D-2B75F7F916BC}"/>
              </a:ext>
            </a:extLst>
          </p:cNvPr>
          <p:cNvSpPr/>
          <p:nvPr/>
        </p:nvSpPr>
        <p:spPr>
          <a:xfrm>
            <a:off x="1335963" y="5210959"/>
            <a:ext cx="17294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 you doing</a:t>
            </a: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C15BAB9C-03A2-46EE-820A-BF36750F2090}"/>
              </a:ext>
            </a:extLst>
          </p:cNvPr>
          <p:cNvCxnSpPr>
            <a:cxnSpLocks/>
          </p:cNvCxnSpPr>
          <p:nvPr/>
        </p:nvCxnSpPr>
        <p:spPr>
          <a:xfrm flipV="1">
            <a:off x="1776724" y="5591468"/>
            <a:ext cx="845555" cy="29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42">
            <a:extLst>
              <a:ext uri="{FF2B5EF4-FFF2-40B4-BE49-F238E27FC236}">
                <a16:creationId xmlns:a16="http://schemas.microsoft.com/office/drawing/2014/main" id="{C5066799-742F-43E7-9310-C4413BC39B69}"/>
              </a:ext>
            </a:extLst>
          </p:cNvPr>
          <p:cNvSpPr/>
          <p:nvPr/>
        </p:nvSpPr>
        <p:spPr>
          <a:xfrm>
            <a:off x="4174289" y="5206148"/>
            <a:ext cx="109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saw</a:t>
            </a:r>
          </a:p>
        </p:txBody>
      </p: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AF653A23-5B9C-4C67-8A6B-7699FD25D0AF}"/>
              </a:ext>
            </a:extLst>
          </p:cNvPr>
          <p:cNvCxnSpPr>
            <a:cxnSpLocks/>
          </p:cNvCxnSpPr>
          <p:nvPr/>
        </p:nvCxnSpPr>
        <p:spPr>
          <a:xfrm>
            <a:off x="4364735" y="5609353"/>
            <a:ext cx="22742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44">
            <a:extLst>
              <a:ext uri="{FF2B5EF4-FFF2-40B4-BE49-F238E27FC236}">
                <a16:creationId xmlns:a16="http://schemas.microsoft.com/office/drawing/2014/main" id="{0635D0AA-7C13-4549-A9A1-7B51CE15DBAF}"/>
              </a:ext>
            </a:extLst>
          </p:cNvPr>
          <p:cNvSpPr/>
          <p:nvPr/>
        </p:nvSpPr>
        <p:spPr>
          <a:xfrm>
            <a:off x="6126843" y="5205931"/>
            <a:ext cx="15684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walking</a:t>
            </a: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013F30D-3665-48D4-BD9B-24AB21A87BFB}"/>
              </a:ext>
            </a:extLst>
          </p:cNvPr>
          <p:cNvCxnSpPr>
            <a:cxnSpLocks/>
          </p:cNvCxnSpPr>
          <p:nvPr/>
        </p:nvCxnSpPr>
        <p:spPr>
          <a:xfrm>
            <a:off x="6589362" y="5599272"/>
            <a:ext cx="573938" cy="1046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Checkmark">
            <a:extLst>
              <a:ext uri="{FF2B5EF4-FFF2-40B4-BE49-F238E27FC236}">
                <a16:creationId xmlns:a16="http://schemas.microsoft.com/office/drawing/2014/main" id="{047642BE-1AAF-4554-B207-38B3FFCA2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96155" y="1356448"/>
            <a:ext cx="606331" cy="606331"/>
          </a:xfrm>
          <a:prstGeom prst="rect">
            <a:avLst/>
          </a:prstGeom>
        </p:spPr>
      </p:pic>
      <p:pic>
        <p:nvPicPr>
          <p:cNvPr id="28" name="Graphic 27" descr="Checkmark">
            <a:extLst>
              <a:ext uri="{FF2B5EF4-FFF2-40B4-BE49-F238E27FC236}">
                <a16:creationId xmlns:a16="http://schemas.microsoft.com/office/drawing/2014/main" id="{317DB26F-91E3-48F8-B60A-F0CF559BB5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34547" y="3712186"/>
            <a:ext cx="606331" cy="606331"/>
          </a:xfrm>
          <a:prstGeom prst="rect">
            <a:avLst/>
          </a:prstGeom>
        </p:spPr>
      </p:pic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5F0D49FE-C4AC-49F6-AC6F-35801B794EB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  <p:bldP spid="34" grpId="0"/>
      <p:bldP spid="37" grpId="0"/>
      <p:bldP spid="39" grpId="0"/>
      <p:bldP spid="41" grpId="0"/>
      <p:bldP spid="43" grpId="0"/>
      <p:bldP spid="4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7175</TotalTime>
  <Words>1728</Words>
  <Application>Microsoft Office PowerPoint</Application>
  <PresentationFormat>Widescreen</PresentationFormat>
  <Paragraphs>251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past tenses</vt:lpstr>
      <vt:lpstr>It’s a good idea to compare and contrast the past simple and continuous to understand them better.</vt:lpstr>
      <vt:lpstr>Function: When do we use them?</vt:lpstr>
      <vt:lpstr>Function: When do we use them?</vt:lpstr>
      <vt:lpstr>Form: How do we make sentences in  these structures?</vt:lpstr>
      <vt:lpstr>Form: How do we make sentences in  these structures?</vt:lpstr>
      <vt:lpstr>Let’s consider pronunciation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136</cp:revision>
  <dcterms:modified xsi:type="dcterms:W3CDTF">2019-12-05T10:18:49Z</dcterms:modified>
</cp:coreProperties>
</file>